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21669"/>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Successful Models: Lessons in Redistribution</a:t>
            </a:r>
            <a:endParaRPr lang="en-US" sz="4400" dirty="0"/>
          </a:p>
        </p:txBody>
      </p:sp>
      <p:sp>
        <p:nvSpPr>
          <p:cNvPr id="4" name="Text 1"/>
          <p:cNvSpPr/>
          <p:nvPr/>
        </p:nvSpPr>
        <p:spPr>
          <a:xfrm>
            <a:off x="6324124" y="4392692"/>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presentation will explore real-world examples of successful redistribution models. We will examine various systems, from the Nordic Model to Brazil’s conditional cash transfers. The goal is to understand how these systems reduce inequality and increase social mobility. Join us as we uncover lessons for a more equitable future.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8418" y="534472"/>
            <a:ext cx="7787164" cy="1140143"/>
          </a:xfrm>
          <a:prstGeom prst="rect">
            <a:avLst/>
          </a:prstGeom>
          <a:noFill/>
          <a:ln/>
        </p:spPr>
        <p:txBody>
          <a:bodyPr wrap="square" lIns="0" tIns="0" rIns="0" bIns="0" rtlCol="0" anchor="t"/>
          <a:lstStyle/>
          <a:p>
            <a:pPr algn="l" indent="0" marL="0">
              <a:lnSpc>
                <a:spcPts val="4450"/>
              </a:lnSpc>
              <a:buNone/>
            </a:pPr>
            <a:r>
              <a:rPr lang="en-US" sz="3550" dirty="0">
                <a:solidFill>
                  <a:srgbClr val="FFFFFF"/>
                </a:solidFill>
                <a:latin typeface="Unbounded" pitchFamily="34" charset="0"/>
                <a:ea typeface="Unbounded" pitchFamily="34" charset="-122"/>
                <a:cs typeface="Unbounded" pitchFamily="34" charset="-120"/>
              </a:rPr>
              <a:t>Moving Forward: A Collaborative Effort</a:t>
            </a:r>
            <a:endParaRPr lang="en-US" sz="3550" dirty="0"/>
          </a:p>
        </p:txBody>
      </p:sp>
      <p:sp>
        <p:nvSpPr>
          <p:cNvPr id="4" name="Text 1"/>
          <p:cNvSpPr/>
          <p:nvPr/>
        </p:nvSpPr>
        <p:spPr>
          <a:xfrm>
            <a:off x="678418" y="2062282"/>
            <a:ext cx="3748207" cy="639604"/>
          </a:xfrm>
          <a:prstGeom prst="rect">
            <a:avLst/>
          </a:prstGeom>
          <a:noFill/>
          <a:ln/>
        </p:spPr>
        <p:txBody>
          <a:bodyPr wrap="none" lIns="0" tIns="0" rIns="0" bIns="0" rtlCol="0" anchor="t"/>
          <a:lstStyle/>
          <a:p>
            <a:pPr algn="ctr" indent="0" marL="0">
              <a:lnSpc>
                <a:spcPts val="5000"/>
              </a:lnSpc>
              <a:buNone/>
            </a:pPr>
            <a:r>
              <a:rPr lang="en-US" sz="5000" dirty="0">
                <a:solidFill>
                  <a:srgbClr val="CAD6DE"/>
                </a:solidFill>
                <a:latin typeface="Unbounded" pitchFamily="34" charset="0"/>
                <a:ea typeface="Unbounded" pitchFamily="34" charset="-122"/>
                <a:cs typeface="Unbounded" pitchFamily="34" charset="-120"/>
              </a:rPr>
              <a:t>1</a:t>
            </a:r>
            <a:endParaRPr lang="en-US" sz="5000" dirty="0"/>
          </a:p>
        </p:txBody>
      </p:sp>
      <p:sp>
        <p:nvSpPr>
          <p:cNvPr id="5" name="Text 2"/>
          <p:cNvSpPr/>
          <p:nvPr/>
        </p:nvSpPr>
        <p:spPr>
          <a:xfrm>
            <a:off x="1412319" y="2944178"/>
            <a:ext cx="2280404" cy="284917"/>
          </a:xfrm>
          <a:prstGeom prst="rect">
            <a:avLst/>
          </a:prstGeom>
          <a:noFill/>
          <a:ln/>
        </p:spPr>
        <p:txBody>
          <a:bodyPr wrap="none" lIns="0" tIns="0" rIns="0" bIns="0" rtlCol="0" anchor="t"/>
          <a:lstStyle/>
          <a:p>
            <a:pPr algn="ctr" indent="0" marL="0">
              <a:lnSpc>
                <a:spcPts val="2200"/>
              </a:lnSpc>
              <a:buNone/>
            </a:pPr>
            <a:r>
              <a:rPr lang="en-US" sz="1750" dirty="0">
                <a:solidFill>
                  <a:srgbClr val="CAD6DE"/>
                </a:solidFill>
                <a:latin typeface="Unbounded" pitchFamily="34" charset="0"/>
                <a:ea typeface="Unbounded" pitchFamily="34" charset="-122"/>
                <a:cs typeface="Unbounded" pitchFamily="34" charset="-120"/>
              </a:rPr>
              <a:t>Individuals</a:t>
            </a:r>
            <a:endParaRPr lang="en-US" sz="1750" dirty="0"/>
          </a:p>
        </p:txBody>
      </p:sp>
      <p:sp>
        <p:nvSpPr>
          <p:cNvPr id="6" name="Text 3"/>
          <p:cNvSpPr/>
          <p:nvPr/>
        </p:nvSpPr>
        <p:spPr>
          <a:xfrm>
            <a:off x="678418" y="3345299"/>
            <a:ext cx="3748207" cy="310039"/>
          </a:xfrm>
          <a:prstGeom prst="rect">
            <a:avLst/>
          </a:prstGeom>
          <a:noFill/>
          <a:ln/>
        </p:spPr>
        <p:txBody>
          <a:bodyPr wrap="none" lIns="0" tIns="0" rIns="0" bIns="0" rtlCol="0" anchor="t"/>
          <a:lstStyle/>
          <a:p>
            <a:pPr algn="ctr" indent="0" marL="0">
              <a:lnSpc>
                <a:spcPts val="2400"/>
              </a:lnSpc>
              <a:buNone/>
            </a:pPr>
            <a:r>
              <a:rPr lang="en-US" sz="1500" dirty="0">
                <a:solidFill>
                  <a:srgbClr val="CAD6DE"/>
                </a:solidFill>
                <a:latin typeface="Cabin" pitchFamily="34" charset="0"/>
                <a:ea typeface="Cabin" pitchFamily="34" charset="-122"/>
                <a:cs typeface="Cabin" pitchFamily="34" charset="-120"/>
              </a:rPr>
              <a:t>Act locally and support community initiatives.</a:t>
            </a:r>
            <a:endParaRPr lang="en-US" sz="1500" dirty="0"/>
          </a:p>
        </p:txBody>
      </p:sp>
      <p:sp>
        <p:nvSpPr>
          <p:cNvPr id="7" name="Text 4"/>
          <p:cNvSpPr/>
          <p:nvPr/>
        </p:nvSpPr>
        <p:spPr>
          <a:xfrm>
            <a:off x="4717375" y="2062282"/>
            <a:ext cx="3748207" cy="639604"/>
          </a:xfrm>
          <a:prstGeom prst="rect">
            <a:avLst/>
          </a:prstGeom>
          <a:noFill/>
          <a:ln/>
        </p:spPr>
        <p:txBody>
          <a:bodyPr wrap="none" lIns="0" tIns="0" rIns="0" bIns="0" rtlCol="0" anchor="t"/>
          <a:lstStyle/>
          <a:p>
            <a:pPr algn="ctr" indent="0" marL="0">
              <a:lnSpc>
                <a:spcPts val="5000"/>
              </a:lnSpc>
              <a:buNone/>
            </a:pPr>
            <a:r>
              <a:rPr lang="en-US" sz="5000" dirty="0">
                <a:solidFill>
                  <a:srgbClr val="CAD6DE"/>
                </a:solidFill>
                <a:latin typeface="Unbounded" pitchFamily="34" charset="0"/>
                <a:ea typeface="Unbounded" pitchFamily="34" charset="-122"/>
                <a:cs typeface="Unbounded" pitchFamily="34" charset="-120"/>
              </a:rPr>
              <a:t>2</a:t>
            </a:r>
            <a:endParaRPr lang="en-US" sz="5000" dirty="0"/>
          </a:p>
        </p:txBody>
      </p:sp>
      <p:sp>
        <p:nvSpPr>
          <p:cNvPr id="8" name="Text 5"/>
          <p:cNvSpPr/>
          <p:nvPr/>
        </p:nvSpPr>
        <p:spPr>
          <a:xfrm>
            <a:off x="5451277" y="2944178"/>
            <a:ext cx="2280404" cy="284917"/>
          </a:xfrm>
          <a:prstGeom prst="rect">
            <a:avLst/>
          </a:prstGeom>
          <a:noFill/>
          <a:ln/>
        </p:spPr>
        <p:txBody>
          <a:bodyPr wrap="none" lIns="0" tIns="0" rIns="0" bIns="0" rtlCol="0" anchor="t"/>
          <a:lstStyle/>
          <a:p>
            <a:pPr algn="ctr" indent="0" marL="0">
              <a:lnSpc>
                <a:spcPts val="2200"/>
              </a:lnSpc>
              <a:buNone/>
            </a:pPr>
            <a:r>
              <a:rPr lang="en-US" sz="1750" dirty="0">
                <a:solidFill>
                  <a:srgbClr val="CAD6DE"/>
                </a:solidFill>
                <a:latin typeface="Unbounded" pitchFamily="34" charset="0"/>
                <a:ea typeface="Unbounded" pitchFamily="34" charset="-122"/>
                <a:cs typeface="Unbounded" pitchFamily="34" charset="-120"/>
              </a:rPr>
              <a:t>Communities</a:t>
            </a:r>
            <a:endParaRPr lang="en-US" sz="1750" dirty="0"/>
          </a:p>
        </p:txBody>
      </p:sp>
      <p:sp>
        <p:nvSpPr>
          <p:cNvPr id="9" name="Text 6"/>
          <p:cNvSpPr/>
          <p:nvPr/>
        </p:nvSpPr>
        <p:spPr>
          <a:xfrm>
            <a:off x="4717375" y="3345299"/>
            <a:ext cx="3748207" cy="620078"/>
          </a:xfrm>
          <a:prstGeom prst="rect">
            <a:avLst/>
          </a:prstGeom>
          <a:noFill/>
          <a:ln/>
        </p:spPr>
        <p:txBody>
          <a:bodyPr wrap="square" lIns="0" tIns="0" rIns="0" bIns="0" rtlCol="0" anchor="t"/>
          <a:lstStyle/>
          <a:p>
            <a:pPr algn="ctr" indent="0" marL="0">
              <a:lnSpc>
                <a:spcPts val="2400"/>
              </a:lnSpc>
              <a:buNone/>
            </a:pPr>
            <a:r>
              <a:rPr lang="en-US" sz="1500" dirty="0">
                <a:solidFill>
                  <a:srgbClr val="CAD6DE"/>
                </a:solidFill>
                <a:latin typeface="Cabin" pitchFamily="34" charset="0"/>
                <a:ea typeface="Cabin" pitchFamily="34" charset="-122"/>
                <a:cs typeface="Cabin" pitchFamily="34" charset="-120"/>
              </a:rPr>
              <a:t>Foster inclusive environments and support programs.</a:t>
            </a:r>
            <a:endParaRPr lang="en-US" sz="1500" dirty="0"/>
          </a:p>
        </p:txBody>
      </p:sp>
      <p:sp>
        <p:nvSpPr>
          <p:cNvPr id="10" name="Text 7"/>
          <p:cNvSpPr/>
          <p:nvPr/>
        </p:nvSpPr>
        <p:spPr>
          <a:xfrm>
            <a:off x="2697837" y="4643795"/>
            <a:ext cx="3748207" cy="639604"/>
          </a:xfrm>
          <a:prstGeom prst="rect">
            <a:avLst/>
          </a:prstGeom>
          <a:noFill/>
          <a:ln/>
        </p:spPr>
        <p:txBody>
          <a:bodyPr wrap="none" lIns="0" tIns="0" rIns="0" bIns="0" rtlCol="0" anchor="t"/>
          <a:lstStyle/>
          <a:p>
            <a:pPr algn="ctr" indent="0" marL="0">
              <a:lnSpc>
                <a:spcPts val="5000"/>
              </a:lnSpc>
              <a:buNone/>
            </a:pPr>
            <a:r>
              <a:rPr lang="en-US" sz="5000" dirty="0">
                <a:solidFill>
                  <a:srgbClr val="CAD6DE"/>
                </a:solidFill>
                <a:latin typeface="Unbounded" pitchFamily="34" charset="0"/>
                <a:ea typeface="Unbounded" pitchFamily="34" charset="-122"/>
                <a:cs typeface="Unbounded" pitchFamily="34" charset="-120"/>
              </a:rPr>
              <a:t>3</a:t>
            </a:r>
            <a:endParaRPr lang="en-US" sz="5000" dirty="0"/>
          </a:p>
        </p:txBody>
      </p:sp>
      <p:sp>
        <p:nvSpPr>
          <p:cNvPr id="11" name="Text 8"/>
          <p:cNvSpPr/>
          <p:nvPr/>
        </p:nvSpPr>
        <p:spPr>
          <a:xfrm>
            <a:off x="3431738" y="5525691"/>
            <a:ext cx="2280404" cy="284917"/>
          </a:xfrm>
          <a:prstGeom prst="rect">
            <a:avLst/>
          </a:prstGeom>
          <a:noFill/>
          <a:ln/>
        </p:spPr>
        <p:txBody>
          <a:bodyPr wrap="none" lIns="0" tIns="0" rIns="0" bIns="0" rtlCol="0" anchor="t"/>
          <a:lstStyle/>
          <a:p>
            <a:pPr algn="ctr" indent="0" marL="0">
              <a:lnSpc>
                <a:spcPts val="2200"/>
              </a:lnSpc>
              <a:buNone/>
            </a:pPr>
            <a:r>
              <a:rPr lang="en-US" sz="1750" dirty="0">
                <a:solidFill>
                  <a:srgbClr val="CAD6DE"/>
                </a:solidFill>
                <a:latin typeface="Unbounded" pitchFamily="34" charset="0"/>
                <a:ea typeface="Unbounded" pitchFamily="34" charset="-122"/>
                <a:cs typeface="Unbounded" pitchFamily="34" charset="-120"/>
              </a:rPr>
              <a:t>Governments</a:t>
            </a:r>
            <a:endParaRPr lang="en-US" sz="1750" dirty="0"/>
          </a:p>
        </p:txBody>
      </p:sp>
      <p:sp>
        <p:nvSpPr>
          <p:cNvPr id="12" name="Text 9"/>
          <p:cNvSpPr/>
          <p:nvPr/>
        </p:nvSpPr>
        <p:spPr>
          <a:xfrm>
            <a:off x="2697837" y="5926812"/>
            <a:ext cx="3748207" cy="620078"/>
          </a:xfrm>
          <a:prstGeom prst="rect">
            <a:avLst/>
          </a:prstGeom>
          <a:noFill/>
          <a:ln/>
        </p:spPr>
        <p:txBody>
          <a:bodyPr wrap="square" lIns="0" tIns="0" rIns="0" bIns="0" rtlCol="0" anchor="t"/>
          <a:lstStyle/>
          <a:p>
            <a:pPr algn="ctr" indent="0" marL="0">
              <a:lnSpc>
                <a:spcPts val="2400"/>
              </a:lnSpc>
              <a:buNone/>
            </a:pPr>
            <a:r>
              <a:rPr lang="en-US" sz="1500" dirty="0">
                <a:solidFill>
                  <a:srgbClr val="CAD6DE"/>
                </a:solidFill>
                <a:latin typeface="Cabin" pitchFamily="34" charset="0"/>
                <a:ea typeface="Cabin" pitchFamily="34" charset="-122"/>
                <a:cs typeface="Cabin" pitchFamily="34" charset="-120"/>
              </a:rPr>
              <a:t>Enact policies that promote fairness and sustainability.</a:t>
            </a:r>
            <a:endParaRPr lang="en-US" sz="1500" dirty="0"/>
          </a:p>
        </p:txBody>
      </p:sp>
      <p:sp>
        <p:nvSpPr>
          <p:cNvPr id="13" name="Text 10"/>
          <p:cNvSpPr/>
          <p:nvPr/>
        </p:nvSpPr>
        <p:spPr>
          <a:xfrm>
            <a:off x="678418" y="6764893"/>
            <a:ext cx="7787164" cy="930116"/>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Collaboration is key to equitable, sustainable futures. We must embrace innovation to maximize redistribution effectiveness. By working together, we can create a world where everyone has the opportunity to thrive.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803559"/>
            <a:ext cx="1007173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Case Study: The Nordic Model</a:t>
            </a:r>
            <a:endParaRPr lang="en-US" sz="4400" dirty="0"/>
          </a:p>
        </p:txBody>
      </p:sp>
      <p:sp>
        <p:nvSpPr>
          <p:cNvPr id="3" name="Text 1"/>
          <p:cNvSpPr/>
          <p:nvPr/>
        </p:nvSpPr>
        <p:spPr>
          <a:xfrm>
            <a:off x="837724" y="3105864"/>
            <a:ext cx="306514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Universal Services</a:t>
            </a:r>
            <a:endParaRPr lang="en-US" sz="2200" dirty="0"/>
          </a:p>
        </p:txBody>
      </p:sp>
      <p:sp>
        <p:nvSpPr>
          <p:cNvPr id="4" name="Text 2"/>
          <p:cNvSpPr/>
          <p:nvPr/>
        </p:nvSpPr>
        <p:spPr>
          <a:xfrm>
            <a:off x="837724" y="3697129"/>
            <a:ext cx="3928586"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Nordic Model provides universal healthcare, education, and welfare programs.</a:t>
            </a:r>
            <a:endParaRPr lang="en-US" sz="1850" dirty="0"/>
          </a:p>
        </p:txBody>
      </p:sp>
      <p:sp>
        <p:nvSpPr>
          <p:cNvPr id="5" name="Text 3"/>
          <p:cNvSpPr/>
          <p:nvPr/>
        </p:nvSpPr>
        <p:spPr>
          <a:xfrm>
            <a:off x="837724" y="5061585"/>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ensures that all citizens have access to essential services.</a:t>
            </a:r>
            <a:endParaRPr lang="en-US" sz="1850" dirty="0"/>
          </a:p>
        </p:txBody>
      </p:sp>
      <p:sp>
        <p:nvSpPr>
          <p:cNvPr id="6" name="Text 4"/>
          <p:cNvSpPr/>
          <p:nvPr/>
        </p:nvSpPr>
        <p:spPr>
          <a:xfrm>
            <a:off x="5357813" y="310586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Low Inequality</a:t>
            </a:r>
            <a:endParaRPr lang="en-US" sz="2200" dirty="0"/>
          </a:p>
        </p:txBody>
      </p:sp>
      <p:sp>
        <p:nvSpPr>
          <p:cNvPr id="7" name="Text 5"/>
          <p:cNvSpPr/>
          <p:nvPr/>
        </p:nvSpPr>
        <p:spPr>
          <a:xfrm>
            <a:off x="5357813" y="3697129"/>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It boasts the lowest levels of income inequality globally.</a:t>
            </a:r>
            <a:endParaRPr lang="en-US" sz="1850" dirty="0"/>
          </a:p>
        </p:txBody>
      </p:sp>
      <p:sp>
        <p:nvSpPr>
          <p:cNvPr id="8" name="Text 6"/>
          <p:cNvSpPr/>
          <p:nvPr/>
        </p:nvSpPr>
        <p:spPr>
          <a:xfrm>
            <a:off x="5357813" y="4678561"/>
            <a:ext cx="3928586"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Gini coefficient, a measure of income inequality, is exceptionally low in Nordic countries.</a:t>
            </a:r>
            <a:endParaRPr lang="en-US" sz="1850" dirty="0"/>
          </a:p>
        </p:txBody>
      </p:sp>
      <p:sp>
        <p:nvSpPr>
          <p:cNvPr id="9" name="Text 7"/>
          <p:cNvSpPr/>
          <p:nvPr/>
        </p:nvSpPr>
        <p:spPr>
          <a:xfrm>
            <a:off x="9877901" y="310586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Key Factors</a:t>
            </a:r>
            <a:endParaRPr lang="en-US" sz="2200" dirty="0"/>
          </a:p>
        </p:txBody>
      </p:sp>
      <p:sp>
        <p:nvSpPr>
          <p:cNvPr id="10" name="Text 8"/>
          <p:cNvSpPr/>
          <p:nvPr/>
        </p:nvSpPr>
        <p:spPr>
          <a:xfrm>
            <a:off x="9877901" y="3697129"/>
            <a:ext cx="3928586"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solidarity principle and strong taxation systems are key contributing factors.</a:t>
            </a:r>
            <a:endParaRPr lang="en-US" sz="1850" dirty="0"/>
          </a:p>
        </p:txBody>
      </p:sp>
      <p:sp>
        <p:nvSpPr>
          <p:cNvPr id="11" name="Text 9"/>
          <p:cNvSpPr/>
          <p:nvPr/>
        </p:nvSpPr>
        <p:spPr>
          <a:xfrm>
            <a:off x="9877901" y="5061585"/>
            <a:ext cx="3928586"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These elements facilitate a robust social safety net and equitable distribution of resources.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9761"/>
          </a:xfrm>
          <a:prstGeom prst="rect">
            <a:avLst/>
          </a:prstGeom>
        </p:spPr>
      </p:pic>
      <p:sp>
        <p:nvSpPr>
          <p:cNvPr id="3" name="Text 0"/>
          <p:cNvSpPr/>
          <p:nvPr/>
        </p:nvSpPr>
        <p:spPr>
          <a:xfrm>
            <a:off x="797838" y="3811429"/>
            <a:ext cx="12404765" cy="670441"/>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Unbounded" pitchFamily="34" charset="0"/>
                <a:ea typeface="Unbounded" pitchFamily="34" charset="-122"/>
                <a:cs typeface="Unbounded" pitchFamily="34" charset="-120"/>
              </a:rPr>
              <a:t>Benefits of Redistribution: Social Gains</a:t>
            </a:r>
            <a:endParaRPr lang="en-US" sz="4200" dirty="0"/>
          </a:p>
        </p:txBody>
      </p:sp>
      <p:sp>
        <p:nvSpPr>
          <p:cNvPr id="4" name="Shape 1"/>
          <p:cNvSpPr/>
          <p:nvPr/>
        </p:nvSpPr>
        <p:spPr>
          <a:xfrm>
            <a:off x="797838" y="5080278"/>
            <a:ext cx="512921" cy="512921"/>
          </a:xfrm>
          <a:prstGeom prst="roundRect">
            <a:avLst>
              <a:gd name="adj" fmla="val 6667"/>
            </a:avLst>
          </a:prstGeom>
          <a:solidFill>
            <a:srgbClr val="304755"/>
          </a:solidFill>
          <a:ln/>
        </p:spPr>
      </p:sp>
      <p:pic>
        <p:nvPicPr>
          <p:cNvPr id="5" name="Image 1" descr="preencoded.png">    </p:cNvPr>
          <p:cNvPicPr>
            <a:picLocks noChangeAspect="1"/>
          </p:cNvPicPr>
          <p:nvPr/>
        </p:nvPicPr>
        <p:blipFill>
          <a:blip r:embed="rId2"/>
          <a:stretch>
            <a:fillRect/>
          </a:stretch>
        </p:blipFill>
        <p:spPr>
          <a:xfrm>
            <a:off x="893385" y="5135582"/>
            <a:ext cx="321826" cy="402312"/>
          </a:xfrm>
          <a:prstGeom prst="rect">
            <a:avLst/>
          </a:prstGeom>
        </p:spPr>
      </p:pic>
      <p:sp>
        <p:nvSpPr>
          <p:cNvPr id="6" name="Text 2"/>
          <p:cNvSpPr/>
          <p:nvPr/>
        </p:nvSpPr>
        <p:spPr>
          <a:xfrm>
            <a:off x="1538645" y="5080278"/>
            <a:ext cx="2727246"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Reduced Poverty</a:t>
            </a:r>
            <a:endParaRPr lang="en-US" sz="2100" dirty="0"/>
          </a:p>
        </p:txBody>
      </p:sp>
      <p:sp>
        <p:nvSpPr>
          <p:cNvPr id="7" name="Text 3"/>
          <p:cNvSpPr/>
          <p:nvPr/>
        </p:nvSpPr>
        <p:spPr>
          <a:xfrm>
            <a:off x="1538645" y="5552242"/>
            <a:ext cx="3452217"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Redistribution reduces poverty and income inequality.</a:t>
            </a:r>
            <a:endParaRPr lang="en-US" sz="1750" dirty="0"/>
          </a:p>
        </p:txBody>
      </p:sp>
      <p:sp>
        <p:nvSpPr>
          <p:cNvPr id="8" name="Shape 4"/>
          <p:cNvSpPr/>
          <p:nvPr/>
        </p:nvSpPr>
        <p:spPr>
          <a:xfrm>
            <a:off x="5218748" y="5080278"/>
            <a:ext cx="512921" cy="512921"/>
          </a:xfrm>
          <a:prstGeom prst="roundRect">
            <a:avLst>
              <a:gd name="adj" fmla="val 6667"/>
            </a:avLst>
          </a:prstGeom>
          <a:solidFill>
            <a:srgbClr val="304755"/>
          </a:solidFill>
          <a:ln/>
        </p:spPr>
      </p:sp>
      <p:pic>
        <p:nvPicPr>
          <p:cNvPr id="9" name="Image 2" descr="preencoded.png">    </p:cNvPr>
          <p:cNvPicPr>
            <a:picLocks noChangeAspect="1"/>
          </p:cNvPicPr>
          <p:nvPr/>
        </p:nvPicPr>
        <p:blipFill>
          <a:blip r:embed="rId3"/>
          <a:stretch>
            <a:fillRect/>
          </a:stretch>
        </p:blipFill>
        <p:spPr>
          <a:xfrm>
            <a:off x="5314295" y="5135582"/>
            <a:ext cx="321826" cy="402312"/>
          </a:xfrm>
          <a:prstGeom prst="rect">
            <a:avLst/>
          </a:prstGeom>
        </p:spPr>
      </p:pic>
      <p:sp>
        <p:nvSpPr>
          <p:cNvPr id="10" name="Text 5"/>
          <p:cNvSpPr/>
          <p:nvPr/>
        </p:nvSpPr>
        <p:spPr>
          <a:xfrm>
            <a:off x="5959554" y="5080278"/>
            <a:ext cx="275320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Improved Access</a:t>
            </a:r>
            <a:endParaRPr lang="en-US" sz="2100" dirty="0"/>
          </a:p>
        </p:txBody>
      </p:sp>
      <p:sp>
        <p:nvSpPr>
          <p:cNvPr id="11" name="Text 6"/>
          <p:cNvSpPr/>
          <p:nvPr/>
        </p:nvSpPr>
        <p:spPr>
          <a:xfrm>
            <a:off x="5959554" y="5552242"/>
            <a:ext cx="3452217"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It enhances access to healthcare and education.</a:t>
            </a:r>
            <a:endParaRPr lang="en-US" sz="1750" dirty="0"/>
          </a:p>
        </p:txBody>
      </p:sp>
      <p:sp>
        <p:nvSpPr>
          <p:cNvPr id="12" name="Shape 7"/>
          <p:cNvSpPr/>
          <p:nvPr/>
        </p:nvSpPr>
        <p:spPr>
          <a:xfrm>
            <a:off x="9639657" y="5080278"/>
            <a:ext cx="512921" cy="512921"/>
          </a:xfrm>
          <a:prstGeom prst="roundRect">
            <a:avLst>
              <a:gd name="adj" fmla="val 6667"/>
            </a:avLst>
          </a:prstGeom>
          <a:solidFill>
            <a:srgbClr val="304755"/>
          </a:solidFill>
          <a:ln/>
        </p:spPr>
      </p:sp>
      <p:pic>
        <p:nvPicPr>
          <p:cNvPr id="13" name="Image 3" descr="preencoded.png">    </p:cNvPr>
          <p:cNvPicPr>
            <a:picLocks noChangeAspect="1"/>
          </p:cNvPicPr>
          <p:nvPr/>
        </p:nvPicPr>
        <p:blipFill>
          <a:blip r:embed="rId4"/>
          <a:stretch>
            <a:fillRect/>
          </a:stretch>
        </p:blipFill>
        <p:spPr>
          <a:xfrm>
            <a:off x="9735205" y="5135582"/>
            <a:ext cx="321826" cy="402312"/>
          </a:xfrm>
          <a:prstGeom prst="rect">
            <a:avLst/>
          </a:prstGeom>
        </p:spPr>
      </p:pic>
      <p:sp>
        <p:nvSpPr>
          <p:cNvPr id="14" name="Text 8"/>
          <p:cNvSpPr/>
          <p:nvPr/>
        </p:nvSpPr>
        <p:spPr>
          <a:xfrm>
            <a:off x="10380464" y="5080278"/>
            <a:ext cx="3175516"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Enhanced Cohesion</a:t>
            </a:r>
            <a:endParaRPr lang="en-US" sz="2100" dirty="0"/>
          </a:p>
        </p:txBody>
      </p:sp>
      <p:sp>
        <p:nvSpPr>
          <p:cNvPr id="15" name="Text 9"/>
          <p:cNvSpPr/>
          <p:nvPr/>
        </p:nvSpPr>
        <p:spPr>
          <a:xfrm>
            <a:off x="10380464" y="5552242"/>
            <a:ext cx="3452217"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Community cohesion and upward mobility are improved.</a:t>
            </a:r>
            <a:endParaRPr lang="en-US" sz="1750" dirty="0"/>
          </a:p>
        </p:txBody>
      </p:sp>
      <p:sp>
        <p:nvSpPr>
          <p:cNvPr id="16" name="Text 10"/>
          <p:cNvSpPr/>
          <p:nvPr/>
        </p:nvSpPr>
        <p:spPr>
          <a:xfrm>
            <a:off x="797838" y="6538317"/>
            <a:ext cx="13034724"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By ensuring basic needs are met, redistribution fosters a more inclusive and equitable society. This leads to better health, education, and overall well-being for all citizens.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7769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Economic &amp; Environmental Impact</a:t>
            </a:r>
            <a:endParaRPr lang="en-US" sz="4400" dirty="0"/>
          </a:p>
        </p:txBody>
      </p:sp>
      <p:pic>
        <p:nvPicPr>
          <p:cNvPr id="4" name="Image 1" descr="preencoded.png">    </p:cNvPr>
          <p:cNvPicPr>
            <a:picLocks noChangeAspect="1"/>
          </p:cNvPicPr>
          <p:nvPr/>
        </p:nvPicPr>
        <p:blipFill>
          <a:blip r:embed="rId2"/>
          <a:stretch>
            <a:fillRect/>
          </a:stretch>
        </p:blipFill>
        <p:spPr>
          <a:xfrm>
            <a:off x="6324124" y="3344704"/>
            <a:ext cx="562451" cy="562451"/>
          </a:xfrm>
          <a:prstGeom prst="rect">
            <a:avLst/>
          </a:prstGeom>
        </p:spPr>
      </p:pic>
      <p:sp>
        <p:nvSpPr>
          <p:cNvPr id="5" name="Text 1"/>
          <p:cNvSpPr/>
          <p:nvPr/>
        </p:nvSpPr>
        <p:spPr>
          <a:xfrm>
            <a:off x="6324124" y="4146471"/>
            <a:ext cx="2250162"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Increased Participation</a:t>
            </a:r>
            <a:endParaRPr lang="en-US" sz="2200" dirty="0"/>
          </a:p>
        </p:txBody>
      </p:sp>
      <p:pic>
        <p:nvPicPr>
          <p:cNvPr id="6" name="Image 2" descr="preencoded.png">    </p:cNvPr>
          <p:cNvPicPr>
            <a:picLocks noChangeAspect="1"/>
          </p:cNvPicPr>
          <p:nvPr/>
        </p:nvPicPr>
        <p:blipFill>
          <a:blip r:embed="rId3"/>
          <a:stretch>
            <a:fillRect/>
          </a:stretch>
        </p:blipFill>
        <p:spPr>
          <a:xfrm>
            <a:off x="8933259" y="3344704"/>
            <a:ext cx="562451" cy="562451"/>
          </a:xfrm>
          <a:prstGeom prst="rect">
            <a:avLst/>
          </a:prstGeom>
        </p:spPr>
      </p:pic>
      <p:sp>
        <p:nvSpPr>
          <p:cNvPr id="7" name="Text 2"/>
          <p:cNvSpPr/>
          <p:nvPr/>
        </p:nvSpPr>
        <p:spPr>
          <a:xfrm>
            <a:off x="8933259" y="4146471"/>
            <a:ext cx="2250162"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Better Allocation</a:t>
            </a:r>
            <a:endParaRPr lang="en-US" sz="2200" dirty="0"/>
          </a:p>
        </p:txBody>
      </p:sp>
      <p:pic>
        <p:nvPicPr>
          <p:cNvPr id="8" name="Image 3" descr="preencoded.png">    </p:cNvPr>
          <p:cNvPicPr>
            <a:picLocks noChangeAspect="1"/>
          </p:cNvPicPr>
          <p:nvPr/>
        </p:nvPicPr>
        <p:blipFill>
          <a:blip r:embed="rId4"/>
          <a:stretch>
            <a:fillRect/>
          </a:stretch>
        </p:blipFill>
        <p:spPr>
          <a:xfrm>
            <a:off x="11542395" y="3344704"/>
            <a:ext cx="562570" cy="562570"/>
          </a:xfrm>
          <a:prstGeom prst="rect">
            <a:avLst/>
          </a:prstGeom>
        </p:spPr>
      </p:pic>
      <p:sp>
        <p:nvSpPr>
          <p:cNvPr id="9" name="Text 3"/>
          <p:cNvSpPr/>
          <p:nvPr/>
        </p:nvSpPr>
        <p:spPr>
          <a:xfrm>
            <a:off x="11542395" y="4146590"/>
            <a:ext cx="2250281"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Sustainable Development</a:t>
            </a:r>
            <a:endParaRPr lang="en-US" sz="2200" dirty="0"/>
          </a:p>
        </p:txBody>
      </p:sp>
      <p:sp>
        <p:nvSpPr>
          <p:cNvPr id="10" name="Text 4"/>
          <p:cNvSpPr/>
          <p:nvPr/>
        </p:nvSpPr>
        <p:spPr>
          <a:xfrm>
            <a:off x="6324124" y="5119687"/>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Redistribution leads to increased labor market participation. It also enables better resource allocation and promotes sustainable development. These factors contribute to a more resilient and prosperous economy, reducing pressure on natural resources.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38664"/>
            <a:ext cx="8030289"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Challenges and Barriers</a:t>
            </a:r>
            <a:endParaRPr lang="en-US" sz="4400" dirty="0"/>
          </a:p>
        </p:txBody>
      </p:sp>
      <p:sp>
        <p:nvSpPr>
          <p:cNvPr id="3" name="Text 1"/>
          <p:cNvSpPr/>
          <p:nvPr/>
        </p:nvSpPr>
        <p:spPr>
          <a:xfrm>
            <a:off x="837724" y="3381732"/>
            <a:ext cx="3731657" cy="703898"/>
          </a:xfrm>
          <a:prstGeom prst="rect">
            <a:avLst/>
          </a:prstGeom>
          <a:noFill/>
          <a:ln/>
        </p:spPr>
        <p:txBody>
          <a:bodyPr wrap="squar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Resistance to Taxation</a:t>
            </a:r>
            <a:endParaRPr lang="en-US" sz="2200" dirty="0"/>
          </a:p>
        </p:txBody>
      </p:sp>
      <p:sp>
        <p:nvSpPr>
          <p:cNvPr id="4" name="Text 2"/>
          <p:cNvSpPr/>
          <p:nvPr/>
        </p:nvSpPr>
        <p:spPr>
          <a:xfrm>
            <a:off x="837724" y="4229219"/>
            <a:ext cx="3731657" cy="766048"/>
          </a:xfrm>
          <a:prstGeom prst="rect">
            <a:avLst/>
          </a:prstGeom>
          <a:noFill/>
          <a:ln/>
        </p:spPr>
        <p:txBody>
          <a:bodyPr wrap="square" lIns="0" tIns="0" rIns="0" bIns="0" rtlCol="0" anchor="t"/>
          <a:lstStyle/>
          <a:p>
            <a:pPr algn="r" indent="0" marL="0">
              <a:lnSpc>
                <a:spcPts val="3000"/>
              </a:lnSpc>
              <a:buNone/>
            </a:pPr>
            <a:r>
              <a:rPr lang="en-US" sz="1850" dirty="0">
                <a:solidFill>
                  <a:srgbClr val="CAD6DE"/>
                </a:solidFill>
                <a:latin typeface="Cabin" pitchFamily="34" charset="0"/>
                <a:ea typeface="Cabin" pitchFamily="34" charset="-122"/>
                <a:cs typeface="Cabin" pitchFamily="34" charset="-120"/>
              </a:rPr>
              <a:t>Opposition to higher taxation and wealth redistribution.</a:t>
            </a:r>
            <a:endParaRPr lang="en-US" sz="1850" dirty="0"/>
          </a:p>
        </p:txBody>
      </p:sp>
      <p:pic>
        <p:nvPicPr>
          <p:cNvPr id="5" name="Image 0" descr="preencoded.png">    </p:cNvPr>
          <p:cNvPicPr>
            <a:picLocks noChangeAspect="1"/>
          </p:cNvPicPr>
          <p:nvPr/>
        </p:nvPicPr>
        <p:blipFill>
          <a:blip r:embed="rId1"/>
          <a:stretch>
            <a:fillRect/>
          </a:stretch>
        </p:blipFill>
        <p:spPr>
          <a:xfrm>
            <a:off x="5048131" y="1921431"/>
            <a:ext cx="4534138" cy="4534138"/>
          </a:xfrm>
          <a:prstGeom prst="rect">
            <a:avLst/>
          </a:prstGeom>
        </p:spPr>
      </p:pic>
      <p:sp>
        <p:nvSpPr>
          <p:cNvPr id="6" name="Text 3"/>
          <p:cNvSpPr/>
          <p:nvPr/>
        </p:nvSpPr>
        <p:spPr>
          <a:xfrm>
            <a:off x="5572720" y="3691771"/>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1</a:t>
            </a:r>
            <a:endParaRPr lang="en-US" sz="2800" dirty="0"/>
          </a:p>
        </p:txBody>
      </p:sp>
      <p:sp>
        <p:nvSpPr>
          <p:cNvPr id="7" name="Text 4"/>
          <p:cNvSpPr/>
          <p:nvPr/>
        </p:nvSpPr>
        <p:spPr>
          <a:xfrm>
            <a:off x="9941243" y="2334339"/>
            <a:ext cx="327433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Policy Inefficiencies</a:t>
            </a:r>
            <a:endParaRPr lang="en-US" sz="2200" dirty="0"/>
          </a:p>
        </p:txBody>
      </p:sp>
      <p:sp>
        <p:nvSpPr>
          <p:cNvPr id="8" name="Text 5"/>
          <p:cNvSpPr/>
          <p:nvPr/>
        </p:nvSpPr>
        <p:spPr>
          <a:xfrm>
            <a:off x="9941243" y="2829878"/>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Inefficiencies in policy implementation can hinder progress.</a:t>
            </a:r>
            <a:endParaRPr lang="en-US" sz="1850" dirty="0"/>
          </a:p>
        </p:txBody>
      </p:sp>
      <p:pic>
        <p:nvPicPr>
          <p:cNvPr id="9" name="Image 1" descr="preencoded.png">    </p:cNvPr>
          <p:cNvPicPr>
            <a:picLocks noChangeAspect="1"/>
          </p:cNvPicPr>
          <p:nvPr/>
        </p:nvPicPr>
        <p:blipFill>
          <a:blip r:embed="rId2"/>
          <a:stretch>
            <a:fillRect/>
          </a:stretch>
        </p:blipFill>
        <p:spPr>
          <a:xfrm>
            <a:off x="5048131" y="1921431"/>
            <a:ext cx="4534138" cy="4534138"/>
          </a:xfrm>
          <a:prstGeom prst="rect">
            <a:avLst/>
          </a:prstGeom>
        </p:spPr>
      </p:pic>
      <p:sp>
        <p:nvSpPr>
          <p:cNvPr id="10" name="Text 6"/>
          <p:cNvSpPr/>
          <p:nvPr/>
        </p:nvSpPr>
        <p:spPr>
          <a:xfrm>
            <a:off x="8153995" y="2747129"/>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2</a:t>
            </a:r>
            <a:endParaRPr lang="en-US" sz="2800" dirty="0"/>
          </a:p>
        </p:txBody>
      </p:sp>
      <p:sp>
        <p:nvSpPr>
          <p:cNvPr id="11" name="Text 7"/>
          <p:cNvSpPr/>
          <p:nvPr/>
        </p:nvSpPr>
        <p:spPr>
          <a:xfrm>
            <a:off x="9941243" y="4780955"/>
            <a:ext cx="337446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Cultural Differences</a:t>
            </a:r>
            <a:endParaRPr lang="en-US" sz="2200" dirty="0"/>
          </a:p>
        </p:txBody>
      </p:sp>
      <p:sp>
        <p:nvSpPr>
          <p:cNvPr id="12" name="Text 8"/>
          <p:cNvSpPr/>
          <p:nvPr/>
        </p:nvSpPr>
        <p:spPr>
          <a:xfrm>
            <a:off x="9941243" y="5276493"/>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Cultural and political differences act as obstacles.</a:t>
            </a:r>
            <a:endParaRPr lang="en-US" sz="1850" dirty="0"/>
          </a:p>
        </p:txBody>
      </p:sp>
      <p:pic>
        <p:nvPicPr>
          <p:cNvPr id="13" name="Image 2" descr="preencoded.png">    </p:cNvPr>
          <p:cNvPicPr>
            <a:picLocks noChangeAspect="1"/>
          </p:cNvPicPr>
          <p:nvPr/>
        </p:nvPicPr>
        <p:blipFill>
          <a:blip r:embed="rId3"/>
          <a:stretch>
            <a:fillRect/>
          </a:stretch>
        </p:blipFill>
        <p:spPr>
          <a:xfrm>
            <a:off x="5048131" y="1921431"/>
            <a:ext cx="4534138" cy="4534138"/>
          </a:xfrm>
          <a:prstGeom prst="rect">
            <a:avLst/>
          </a:prstGeom>
        </p:spPr>
      </p:pic>
      <p:sp>
        <p:nvSpPr>
          <p:cNvPr id="14" name="Text 9"/>
          <p:cNvSpPr/>
          <p:nvPr/>
        </p:nvSpPr>
        <p:spPr>
          <a:xfrm>
            <a:off x="7681436" y="5454848"/>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3</a:t>
            </a:r>
            <a:endParaRPr lang="en-US" sz="2800" dirty="0"/>
          </a:p>
        </p:txBody>
      </p:sp>
      <p:sp>
        <p:nvSpPr>
          <p:cNvPr id="15" name="Text 10"/>
          <p:cNvSpPr/>
          <p:nvPr/>
        </p:nvSpPr>
        <p:spPr>
          <a:xfrm>
            <a:off x="837724" y="672476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Overcoming these barriers requires addressing concerns about fairness and efficiency. Tailoring policies to specific cultural contexts is also crucial for success. Education and transparency can help build support for redistribution efforts.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637" y="909518"/>
            <a:ext cx="7710726" cy="1204436"/>
          </a:xfrm>
          <a:prstGeom prst="rect">
            <a:avLst/>
          </a:prstGeom>
          <a:noFill/>
          <a:ln/>
        </p:spPr>
        <p:txBody>
          <a:bodyPr wrap="square" lIns="0" tIns="0" rIns="0" bIns="0" rtlCol="0" anchor="t"/>
          <a:lstStyle/>
          <a:p>
            <a:pPr algn="l" indent="0" marL="0">
              <a:lnSpc>
                <a:spcPts val="4700"/>
              </a:lnSpc>
              <a:buNone/>
            </a:pPr>
            <a:r>
              <a:rPr lang="en-US" sz="3750" dirty="0">
                <a:solidFill>
                  <a:srgbClr val="FFFFFF"/>
                </a:solidFill>
                <a:latin typeface="Unbounded" pitchFamily="34" charset="0"/>
                <a:ea typeface="Unbounded" pitchFamily="34" charset="-122"/>
                <a:cs typeface="Unbounded" pitchFamily="34" charset="-120"/>
              </a:rPr>
              <a:t>Volunteer and Community Involvement</a:t>
            </a:r>
            <a:endParaRPr lang="en-US" sz="3750" dirty="0"/>
          </a:p>
        </p:txBody>
      </p:sp>
      <p:pic>
        <p:nvPicPr>
          <p:cNvPr id="4" name="Image 1" descr="preencoded.png">    </p:cNvPr>
          <p:cNvPicPr>
            <a:picLocks noChangeAspect="1"/>
          </p:cNvPicPr>
          <p:nvPr/>
        </p:nvPicPr>
        <p:blipFill>
          <a:blip r:embed="rId2"/>
          <a:stretch>
            <a:fillRect/>
          </a:stretch>
        </p:blipFill>
        <p:spPr>
          <a:xfrm>
            <a:off x="716637" y="2421017"/>
            <a:ext cx="1023818" cy="1228606"/>
          </a:xfrm>
          <a:prstGeom prst="rect">
            <a:avLst/>
          </a:prstGeom>
        </p:spPr>
      </p:pic>
      <p:sp>
        <p:nvSpPr>
          <p:cNvPr id="5" name="Text 1"/>
          <p:cNvSpPr/>
          <p:nvPr/>
        </p:nvSpPr>
        <p:spPr>
          <a:xfrm>
            <a:off x="2047518" y="2625685"/>
            <a:ext cx="2409111" cy="300990"/>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Food Banks</a:t>
            </a:r>
            <a:endParaRPr lang="en-US" sz="1850" dirty="0"/>
          </a:p>
        </p:txBody>
      </p:sp>
      <p:sp>
        <p:nvSpPr>
          <p:cNvPr id="6" name="Text 2"/>
          <p:cNvSpPr/>
          <p:nvPr/>
        </p:nvSpPr>
        <p:spPr>
          <a:xfrm>
            <a:off x="2047518" y="3049429"/>
            <a:ext cx="6379845" cy="327660"/>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Community programs like food banks address immediate needs.</a:t>
            </a:r>
            <a:endParaRPr lang="en-US" sz="1600" dirty="0"/>
          </a:p>
        </p:txBody>
      </p:sp>
      <p:pic>
        <p:nvPicPr>
          <p:cNvPr id="7" name="Image 2" descr="preencoded.png">    </p:cNvPr>
          <p:cNvPicPr>
            <a:picLocks noChangeAspect="1"/>
          </p:cNvPicPr>
          <p:nvPr/>
        </p:nvPicPr>
        <p:blipFill>
          <a:blip r:embed="rId3"/>
          <a:stretch>
            <a:fillRect/>
          </a:stretch>
        </p:blipFill>
        <p:spPr>
          <a:xfrm>
            <a:off x="716637" y="3649623"/>
            <a:ext cx="1023818" cy="1228606"/>
          </a:xfrm>
          <a:prstGeom prst="rect">
            <a:avLst/>
          </a:prstGeom>
        </p:spPr>
      </p:pic>
      <p:sp>
        <p:nvSpPr>
          <p:cNvPr id="8" name="Text 3"/>
          <p:cNvSpPr/>
          <p:nvPr/>
        </p:nvSpPr>
        <p:spPr>
          <a:xfrm>
            <a:off x="2047518" y="3854291"/>
            <a:ext cx="2641878" cy="300990"/>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Housing Initiatives</a:t>
            </a:r>
            <a:endParaRPr lang="en-US" sz="1850" dirty="0"/>
          </a:p>
        </p:txBody>
      </p:sp>
      <p:sp>
        <p:nvSpPr>
          <p:cNvPr id="9" name="Text 4"/>
          <p:cNvSpPr/>
          <p:nvPr/>
        </p:nvSpPr>
        <p:spPr>
          <a:xfrm>
            <a:off x="2047518" y="4278035"/>
            <a:ext cx="6379845" cy="327660"/>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Affordable housing projects provide stable living environments.</a:t>
            </a:r>
            <a:endParaRPr lang="en-US" sz="1600" dirty="0"/>
          </a:p>
        </p:txBody>
      </p:sp>
      <p:pic>
        <p:nvPicPr>
          <p:cNvPr id="10" name="Image 3" descr="preencoded.png">    </p:cNvPr>
          <p:cNvPicPr>
            <a:picLocks noChangeAspect="1"/>
          </p:cNvPicPr>
          <p:nvPr/>
        </p:nvPicPr>
        <p:blipFill>
          <a:blip r:embed="rId4"/>
          <a:stretch>
            <a:fillRect/>
          </a:stretch>
        </p:blipFill>
        <p:spPr>
          <a:xfrm>
            <a:off x="716637" y="4878229"/>
            <a:ext cx="1023818" cy="1228606"/>
          </a:xfrm>
          <a:prstGeom prst="rect">
            <a:avLst/>
          </a:prstGeom>
        </p:spPr>
      </p:pic>
      <p:sp>
        <p:nvSpPr>
          <p:cNvPr id="11" name="Text 5"/>
          <p:cNvSpPr/>
          <p:nvPr/>
        </p:nvSpPr>
        <p:spPr>
          <a:xfrm>
            <a:off x="2047518" y="5082897"/>
            <a:ext cx="3349943" cy="300990"/>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Awareness Campaigns</a:t>
            </a:r>
            <a:endParaRPr lang="en-US" sz="1850" dirty="0"/>
          </a:p>
        </p:txBody>
      </p:sp>
      <p:sp>
        <p:nvSpPr>
          <p:cNvPr id="12" name="Text 6"/>
          <p:cNvSpPr/>
          <p:nvPr/>
        </p:nvSpPr>
        <p:spPr>
          <a:xfrm>
            <a:off x="2047518" y="5506641"/>
            <a:ext cx="6379845" cy="327660"/>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Volunteers play roles in distribution and awareness.</a:t>
            </a:r>
            <a:endParaRPr lang="en-US" sz="1600" dirty="0"/>
          </a:p>
        </p:txBody>
      </p:sp>
      <p:sp>
        <p:nvSpPr>
          <p:cNvPr id="13" name="Text 7"/>
          <p:cNvSpPr/>
          <p:nvPr/>
        </p:nvSpPr>
        <p:spPr>
          <a:xfrm>
            <a:off x="716637" y="6337102"/>
            <a:ext cx="7710726" cy="982980"/>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Empowering local support systems strengthens the impact of redistribution. Volunteers create a sense of community and ensure resources reach those who need them most. This grassroots approach builds trust and fosters collaboration.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06410" y="972503"/>
            <a:ext cx="12695277" cy="677704"/>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Unbounded" pitchFamily="34" charset="0"/>
                <a:ea typeface="Unbounded" pitchFamily="34" charset="-122"/>
                <a:cs typeface="Unbounded" pitchFamily="34" charset="-120"/>
              </a:rPr>
              <a:t>Corporate Involvement: Promoting CSR</a:t>
            </a:r>
            <a:endParaRPr lang="en-US" sz="4250" dirty="0"/>
          </a:p>
        </p:txBody>
      </p:sp>
      <p:sp>
        <p:nvSpPr>
          <p:cNvPr id="3" name="Shape 1"/>
          <p:cNvSpPr/>
          <p:nvPr/>
        </p:nvSpPr>
        <p:spPr>
          <a:xfrm>
            <a:off x="806410" y="2110978"/>
            <a:ext cx="2169557" cy="1306473"/>
          </a:xfrm>
          <a:prstGeom prst="roundRect">
            <a:avLst>
              <a:gd name="adj" fmla="val 2646"/>
            </a:avLst>
          </a:prstGeom>
          <a:solidFill>
            <a:srgbClr val="304755"/>
          </a:solidFill>
          <a:ln/>
        </p:spPr>
      </p:sp>
      <p:pic>
        <p:nvPicPr>
          <p:cNvPr id="4" name="Image 0" descr="preencoded.png">    </p:cNvPr>
          <p:cNvPicPr>
            <a:picLocks noChangeAspect="1"/>
          </p:cNvPicPr>
          <p:nvPr/>
        </p:nvPicPr>
        <p:blipFill>
          <a:blip r:embed="rId1"/>
          <a:stretch>
            <a:fillRect/>
          </a:stretch>
        </p:blipFill>
        <p:spPr>
          <a:xfrm>
            <a:off x="1729145" y="2561749"/>
            <a:ext cx="323969" cy="404932"/>
          </a:xfrm>
          <a:prstGeom prst="rect">
            <a:avLst/>
          </a:prstGeom>
        </p:spPr>
      </p:pic>
      <p:sp>
        <p:nvSpPr>
          <p:cNvPr id="5" name="Text 2"/>
          <p:cNvSpPr/>
          <p:nvPr/>
        </p:nvSpPr>
        <p:spPr>
          <a:xfrm>
            <a:off x="3206353" y="2341364"/>
            <a:ext cx="2710815" cy="338852"/>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Ethical Sourcing</a:t>
            </a:r>
            <a:endParaRPr lang="en-US" sz="2100" dirty="0"/>
          </a:p>
        </p:txBody>
      </p:sp>
      <p:sp>
        <p:nvSpPr>
          <p:cNvPr id="6" name="Text 3"/>
          <p:cNvSpPr/>
          <p:nvPr/>
        </p:nvSpPr>
        <p:spPr>
          <a:xfrm>
            <a:off x="3206353" y="2818448"/>
            <a:ext cx="4631412" cy="368618"/>
          </a:xfrm>
          <a:prstGeom prst="rect">
            <a:avLst/>
          </a:prstGeom>
          <a:noFill/>
          <a:ln/>
        </p:spPr>
        <p:txBody>
          <a:bodyPr wrap="non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Businesses play a key role in reducing inequality.</a:t>
            </a:r>
            <a:endParaRPr lang="en-US" sz="1800" dirty="0"/>
          </a:p>
        </p:txBody>
      </p:sp>
      <p:sp>
        <p:nvSpPr>
          <p:cNvPr id="7" name="Shape 4"/>
          <p:cNvSpPr/>
          <p:nvPr/>
        </p:nvSpPr>
        <p:spPr>
          <a:xfrm>
            <a:off x="3091101" y="3402211"/>
            <a:ext cx="10617756" cy="15240"/>
          </a:xfrm>
          <a:prstGeom prst="roundRect">
            <a:avLst>
              <a:gd name="adj" fmla="val 226792"/>
            </a:avLst>
          </a:prstGeom>
          <a:solidFill>
            <a:srgbClr val="49606E"/>
          </a:solidFill>
          <a:ln/>
        </p:spPr>
      </p:sp>
      <p:sp>
        <p:nvSpPr>
          <p:cNvPr id="8" name="Shape 5"/>
          <p:cNvSpPr/>
          <p:nvPr/>
        </p:nvSpPr>
        <p:spPr>
          <a:xfrm>
            <a:off x="806410" y="3532584"/>
            <a:ext cx="4339114" cy="1306473"/>
          </a:xfrm>
          <a:prstGeom prst="roundRect">
            <a:avLst>
              <a:gd name="adj" fmla="val 2646"/>
            </a:avLst>
          </a:prstGeom>
          <a:solidFill>
            <a:srgbClr val="304755"/>
          </a:solidFill>
          <a:ln/>
        </p:spPr>
      </p:sp>
      <p:pic>
        <p:nvPicPr>
          <p:cNvPr id="9" name="Image 1" descr="preencoded.png">    </p:cNvPr>
          <p:cNvPicPr>
            <a:picLocks noChangeAspect="1"/>
          </p:cNvPicPr>
          <p:nvPr/>
        </p:nvPicPr>
        <p:blipFill>
          <a:blip r:embed="rId2"/>
          <a:stretch>
            <a:fillRect/>
          </a:stretch>
        </p:blipFill>
        <p:spPr>
          <a:xfrm>
            <a:off x="2813923" y="3983355"/>
            <a:ext cx="323969" cy="404932"/>
          </a:xfrm>
          <a:prstGeom prst="rect">
            <a:avLst/>
          </a:prstGeom>
        </p:spPr>
      </p:pic>
      <p:sp>
        <p:nvSpPr>
          <p:cNvPr id="10" name="Text 6"/>
          <p:cNvSpPr/>
          <p:nvPr/>
        </p:nvSpPr>
        <p:spPr>
          <a:xfrm>
            <a:off x="5375910" y="3762970"/>
            <a:ext cx="2710815" cy="338852"/>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Fair Wages</a:t>
            </a:r>
            <a:endParaRPr lang="en-US" sz="2100" dirty="0"/>
          </a:p>
        </p:txBody>
      </p:sp>
      <p:sp>
        <p:nvSpPr>
          <p:cNvPr id="11" name="Text 7"/>
          <p:cNvSpPr/>
          <p:nvPr/>
        </p:nvSpPr>
        <p:spPr>
          <a:xfrm>
            <a:off x="5375910" y="4240054"/>
            <a:ext cx="4386620" cy="368618"/>
          </a:xfrm>
          <a:prstGeom prst="rect">
            <a:avLst/>
          </a:prstGeom>
          <a:noFill/>
          <a:ln/>
        </p:spPr>
        <p:txBody>
          <a:bodyPr wrap="non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Fair wages and ethical sourcing are important.</a:t>
            </a:r>
            <a:endParaRPr lang="en-US" sz="1800" dirty="0"/>
          </a:p>
        </p:txBody>
      </p:sp>
      <p:sp>
        <p:nvSpPr>
          <p:cNvPr id="12" name="Shape 8"/>
          <p:cNvSpPr/>
          <p:nvPr/>
        </p:nvSpPr>
        <p:spPr>
          <a:xfrm>
            <a:off x="5260658" y="4823817"/>
            <a:ext cx="8448199" cy="15240"/>
          </a:xfrm>
          <a:prstGeom prst="roundRect">
            <a:avLst>
              <a:gd name="adj" fmla="val 226792"/>
            </a:avLst>
          </a:prstGeom>
          <a:solidFill>
            <a:srgbClr val="49606E"/>
          </a:solidFill>
          <a:ln/>
        </p:spPr>
      </p:sp>
      <p:sp>
        <p:nvSpPr>
          <p:cNvPr id="13" name="Shape 9"/>
          <p:cNvSpPr/>
          <p:nvPr/>
        </p:nvSpPr>
        <p:spPr>
          <a:xfrm>
            <a:off x="806410" y="4954191"/>
            <a:ext cx="6508790" cy="1306473"/>
          </a:xfrm>
          <a:prstGeom prst="roundRect">
            <a:avLst>
              <a:gd name="adj" fmla="val 2646"/>
            </a:avLst>
          </a:prstGeom>
          <a:solidFill>
            <a:srgbClr val="304755"/>
          </a:solidFill>
          <a:ln/>
        </p:spPr>
      </p:sp>
      <p:pic>
        <p:nvPicPr>
          <p:cNvPr id="14" name="Image 2" descr="preencoded.png">    </p:cNvPr>
          <p:cNvPicPr>
            <a:picLocks noChangeAspect="1"/>
          </p:cNvPicPr>
          <p:nvPr/>
        </p:nvPicPr>
        <p:blipFill>
          <a:blip r:embed="rId3"/>
          <a:stretch>
            <a:fillRect/>
          </a:stretch>
        </p:blipFill>
        <p:spPr>
          <a:xfrm>
            <a:off x="3898821" y="5404961"/>
            <a:ext cx="323969" cy="404932"/>
          </a:xfrm>
          <a:prstGeom prst="rect">
            <a:avLst/>
          </a:prstGeom>
        </p:spPr>
      </p:pic>
      <p:sp>
        <p:nvSpPr>
          <p:cNvPr id="15" name="Text 10"/>
          <p:cNvSpPr/>
          <p:nvPr/>
        </p:nvSpPr>
        <p:spPr>
          <a:xfrm>
            <a:off x="7545586" y="5184577"/>
            <a:ext cx="2710815" cy="338852"/>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Brand Loyalty</a:t>
            </a:r>
            <a:endParaRPr lang="en-US" sz="2100" dirty="0"/>
          </a:p>
        </p:txBody>
      </p:sp>
      <p:sp>
        <p:nvSpPr>
          <p:cNvPr id="16" name="Text 11"/>
          <p:cNvSpPr/>
          <p:nvPr/>
        </p:nvSpPr>
        <p:spPr>
          <a:xfrm>
            <a:off x="7545586" y="5661660"/>
            <a:ext cx="4805958" cy="368618"/>
          </a:xfrm>
          <a:prstGeom prst="rect">
            <a:avLst/>
          </a:prstGeom>
          <a:noFill/>
          <a:ln/>
        </p:spPr>
        <p:txBody>
          <a:bodyPr wrap="non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Successful CSR models promote income equality.</a:t>
            </a:r>
            <a:endParaRPr lang="en-US" sz="1800" dirty="0"/>
          </a:p>
        </p:txBody>
      </p:sp>
      <p:sp>
        <p:nvSpPr>
          <p:cNvPr id="17" name="Text 12"/>
          <p:cNvSpPr/>
          <p:nvPr/>
        </p:nvSpPr>
        <p:spPr>
          <a:xfrm>
            <a:off x="806410" y="6519863"/>
            <a:ext cx="13017579" cy="737235"/>
          </a:xfrm>
          <a:prstGeom prst="rect">
            <a:avLst/>
          </a:prstGeom>
          <a:noFill/>
          <a:ln/>
        </p:spPr>
        <p:txBody>
          <a:bodyPr wrap="squar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By adopting ethical practices, companies can contribute to a fairer society. This not only benefits communities but also enhances brand loyalty and employee satisfaction. CSR initiatives create a positive impact while aligning with business goals.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508641"/>
            <a:ext cx="10206276"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Role of Government and Policy</a:t>
            </a:r>
            <a:endParaRPr lang="en-US" sz="4400" dirty="0"/>
          </a:p>
        </p:txBody>
      </p:sp>
      <p:pic>
        <p:nvPicPr>
          <p:cNvPr id="3" name="Image 0" descr="preencoded.png">    </p:cNvPr>
          <p:cNvPicPr>
            <a:picLocks noChangeAspect="1"/>
          </p:cNvPicPr>
          <p:nvPr/>
        </p:nvPicPr>
        <p:blipFill>
          <a:blip r:embed="rId1"/>
          <a:stretch>
            <a:fillRect/>
          </a:stretch>
        </p:blipFill>
        <p:spPr>
          <a:xfrm>
            <a:off x="3007638" y="2691408"/>
            <a:ext cx="2137529" cy="830580"/>
          </a:xfrm>
          <a:prstGeom prst="rect">
            <a:avLst/>
          </a:prstGeom>
        </p:spPr>
      </p:pic>
      <p:sp>
        <p:nvSpPr>
          <p:cNvPr id="4" name="Text 1"/>
          <p:cNvSpPr/>
          <p:nvPr/>
        </p:nvSpPr>
        <p:spPr>
          <a:xfrm>
            <a:off x="3907988" y="2984897"/>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2"/>
          <p:cNvSpPr/>
          <p:nvPr/>
        </p:nvSpPr>
        <p:spPr>
          <a:xfrm>
            <a:off x="5384482" y="2930723"/>
            <a:ext cx="348984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Progressive Taxation</a:t>
            </a:r>
            <a:endParaRPr lang="en-US" sz="2200" dirty="0"/>
          </a:p>
        </p:txBody>
      </p:sp>
      <p:sp>
        <p:nvSpPr>
          <p:cNvPr id="6" name="Shape 3"/>
          <p:cNvSpPr/>
          <p:nvPr/>
        </p:nvSpPr>
        <p:spPr>
          <a:xfrm>
            <a:off x="5204936" y="3536633"/>
            <a:ext cx="8527971" cy="15240"/>
          </a:xfrm>
          <a:prstGeom prst="roundRect">
            <a:avLst>
              <a:gd name="adj" fmla="val 235611"/>
            </a:avLst>
          </a:prstGeom>
          <a:solidFill>
            <a:srgbClr val="49606E"/>
          </a:solidFill>
          <a:ln/>
        </p:spPr>
      </p:sp>
      <p:pic>
        <p:nvPicPr>
          <p:cNvPr id="7" name="Image 1" descr="preencoded.png">    </p:cNvPr>
          <p:cNvPicPr>
            <a:picLocks noChangeAspect="1"/>
          </p:cNvPicPr>
          <p:nvPr/>
        </p:nvPicPr>
        <p:blipFill>
          <a:blip r:embed="rId2"/>
          <a:stretch>
            <a:fillRect/>
          </a:stretch>
        </p:blipFill>
        <p:spPr>
          <a:xfrm>
            <a:off x="1938814" y="3581757"/>
            <a:ext cx="4275058" cy="830580"/>
          </a:xfrm>
          <a:prstGeom prst="rect">
            <a:avLst/>
          </a:prstGeom>
        </p:spPr>
      </p:pic>
      <p:sp>
        <p:nvSpPr>
          <p:cNvPr id="8" name="Text 4"/>
          <p:cNvSpPr/>
          <p:nvPr/>
        </p:nvSpPr>
        <p:spPr>
          <a:xfrm>
            <a:off x="3907988" y="3786664"/>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5"/>
          <p:cNvSpPr/>
          <p:nvPr/>
        </p:nvSpPr>
        <p:spPr>
          <a:xfrm>
            <a:off x="6453187" y="3821073"/>
            <a:ext cx="386655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Universal Basic Income</a:t>
            </a:r>
            <a:endParaRPr lang="en-US" sz="2200" dirty="0"/>
          </a:p>
        </p:txBody>
      </p:sp>
      <p:sp>
        <p:nvSpPr>
          <p:cNvPr id="10" name="Shape 6"/>
          <p:cNvSpPr/>
          <p:nvPr/>
        </p:nvSpPr>
        <p:spPr>
          <a:xfrm>
            <a:off x="6273641" y="4426982"/>
            <a:ext cx="7459266" cy="15240"/>
          </a:xfrm>
          <a:prstGeom prst="roundRect">
            <a:avLst>
              <a:gd name="adj" fmla="val 235611"/>
            </a:avLst>
          </a:prstGeom>
          <a:solidFill>
            <a:srgbClr val="49606E"/>
          </a:solidFill>
          <a:ln/>
        </p:spPr>
      </p:sp>
      <p:pic>
        <p:nvPicPr>
          <p:cNvPr id="11" name="Image 2" descr="preencoded.png">    </p:cNvPr>
          <p:cNvPicPr>
            <a:picLocks noChangeAspect="1"/>
          </p:cNvPicPr>
          <p:nvPr/>
        </p:nvPicPr>
        <p:blipFill>
          <a:blip r:embed="rId3"/>
          <a:stretch>
            <a:fillRect/>
          </a:stretch>
        </p:blipFill>
        <p:spPr>
          <a:xfrm>
            <a:off x="870109" y="4472107"/>
            <a:ext cx="6412587" cy="830580"/>
          </a:xfrm>
          <a:prstGeom prst="rect">
            <a:avLst/>
          </a:prstGeom>
        </p:spPr>
      </p:pic>
      <p:sp>
        <p:nvSpPr>
          <p:cNvPr id="12" name="Text 7"/>
          <p:cNvSpPr/>
          <p:nvPr/>
        </p:nvSpPr>
        <p:spPr>
          <a:xfrm>
            <a:off x="3908107" y="4677013"/>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8"/>
          <p:cNvSpPr/>
          <p:nvPr/>
        </p:nvSpPr>
        <p:spPr>
          <a:xfrm>
            <a:off x="7522012" y="4711422"/>
            <a:ext cx="404383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Regulatory Frameworks</a:t>
            </a:r>
            <a:endParaRPr lang="en-US" sz="2200" dirty="0"/>
          </a:p>
        </p:txBody>
      </p:sp>
      <p:sp>
        <p:nvSpPr>
          <p:cNvPr id="14" name="Text 9"/>
          <p:cNvSpPr/>
          <p:nvPr/>
        </p:nvSpPr>
        <p:spPr>
          <a:xfrm>
            <a:off x="837724" y="5571887"/>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Governments drive change through redistributive policies. Progressive taxation and universal basic income are essential tools. Regulatory frameworks promote long-term equality. These measures require careful design and implementation to achieve their intended outcomes.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2835" y="1106448"/>
            <a:ext cx="7598331" cy="1298972"/>
          </a:xfrm>
          <a:prstGeom prst="rect">
            <a:avLst/>
          </a:prstGeom>
          <a:noFill/>
          <a:ln/>
        </p:spPr>
        <p:txBody>
          <a:bodyPr wrap="square" lIns="0" tIns="0" rIns="0" bIns="0" rtlCol="0" anchor="t"/>
          <a:lstStyle/>
          <a:p>
            <a:pPr algn="l" indent="0" marL="0">
              <a:lnSpc>
                <a:spcPts val="5100"/>
              </a:lnSpc>
              <a:buNone/>
            </a:pPr>
            <a:r>
              <a:rPr lang="en-US" sz="4050" dirty="0">
                <a:solidFill>
                  <a:srgbClr val="FFFFFF"/>
                </a:solidFill>
                <a:latin typeface="Unbounded" pitchFamily="34" charset="0"/>
                <a:ea typeface="Unbounded" pitchFamily="34" charset="-122"/>
                <a:cs typeface="Unbounded" pitchFamily="34" charset="-120"/>
              </a:rPr>
              <a:t>Future Innovations Shaping Redistribution</a:t>
            </a:r>
            <a:endParaRPr lang="en-US" sz="4050" dirty="0"/>
          </a:p>
        </p:txBody>
      </p:sp>
      <p:sp>
        <p:nvSpPr>
          <p:cNvPr id="4" name="Shape 1"/>
          <p:cNvSpPr/>
          <p:nvPr/>
        </p:nvSpPr>
        <p:spPr>
          <a:xfrm>
            <a:off x="772835" y="2736652"/>
            <a:ext cx="3688794" cy="1605320"/>
          </a:xfrm>
          <a:prstGeom prst="roundRect">
            <a:avLst>
              <a:gd name="adj" fmla="val 2063"/>
            </a:avLst>
          </a:prstGeom>
          <a:solidFill>
            <a:srgbClr val="304755"/>
          </a:solidFill>
          <a:ln/>
        </p:spPr>
      </p:sp>
      <p:sp>
        <p:nvSpPr>
          <p:cNvPr id="5" name="Text 2"/>
          <p:cNvSpPr/>
          <p:nvPr/>
        </p:nvSpPr>
        <p:spPr>
          <a:xfrm>
            <a:off x="993577" y="2957393"/>
            <a:ext cx="2598063"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Blockchain</a:t>
            </a:r>
            <a:endParaRPr lang="en-US" sz="2000" dirty="0"/>
          </a:p>
        </p:txBody>
      </p:sp>
      <p:sp>
        <p:nvSpPr>
          <p:cNvPr id="6" name="Text 3"/>
          <p:cNvSpPr/>
          <p:nvPr/>
        </p:nvSpPr>
        <p:spPr>
          <a:xfrm>
            <a:off x="993577" y="3414474"/>
            <a:ext cx="3247311" cy="706755"/>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Emerging technologies like blockchain enhance transparency.</a:t>
            </a:r>
            <a:endParaRPr lang="en-US" sz="1700" dirty="0"/>
          </a:p>
        </p:txBody>
      </p:sp>
      <p:sp>
        <p:nvSpPr>
          <p:cNvPr id="7" name="Shape 4"/>
          <p:cNvSpPr/>
          <p:nvPr/>
        </p:nvSpPr>
        <p:spPr>
          <a:xfrm>
            <a:off x="4682371" y="2736652"/>
            <a:ext cx="3688794" cy="1605320"/>
          </a:xfrm>
          <a:prstGeom prst="roundRect">
            <a:avLst>
              <a:gd name="adj" fmla="val 2063"/>
            </a:avLst>
          </a:prstGeom>
          <a:solidFill>
            <a:srgbClr val="304755"/>
          </a:solidFill>
          <a:ln/>
        </p:spPr>
      </p:sp>
      <p:sp>
        <p:nvSpPr>
          <p:cNvPr id="8" name="Text 5"/>
          <p:cNvSpPr/>
          <p:nvPr/>
        </p:nvSpPr>
        <p:spPr>
          <a:xfrm>
            <a:off x="4903113" y="2957393"/>
            <a:ext cx="2598063"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AI and Data</a:t>
            </a:r>
            <a:endParaRPr lang="en-US" sz="2000" dirty="0"/>
          </a:p>
        </p:txBody>
      </p:sp>
      <p:sp>
        <p:nvSpPr>
          <p:cNvPr id="9" name="Text 6"/>
          <p:cNvSpPr/>
          <p:nvPr/>
        </p:nvSpPr>
        <p:spPr>
          <a:xfrm>
            <a:off x="4903113" y="3414474"/>
            <a:ext cx="3247311" cy="706755"/>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AI and data-driven policies improve decision-making.</a:t>
            </a:r>
            <a:endParaRPr lang="en-US" sz="1700" dirty="0"/>
          </a:p>
        </p:txBody>
      </p:sp>
      <p:sp>
        <p:nvSpPr>
          <p:cNvPr id="10" name="Shape 7"/>
          <p:cNvSpPr/>
          <p:nvPr/>
        </p:nvSpPr>
        <p:spPr>
          <a:xfrm>
            <a:off x="772835" y="4562713"/>
            <a:ext cx="7598331" cy="1251942"/>
          </a:xfrm>
          <a:prstGeom prst="roundRect">
            <a:avLst>
              <a:gd name="adj" fmla="val 2646"/>
            </a:avLst>
          </a:prstGeom>
          <a:solidFill>
            <a:srgbClr val="304755"/>
          </a:solidFill>
          <a:ln/>
        </p:spPr>
      </p:sp>
      <p:sp>
        <p:nvSpPr>
          <p:cNvPr id="11" name="Text 8"/>
          <p:cNvSpPr/>
          <p:nvPr/>
        </p:nvSpPr>
        <p:spPr>
          <a:xfrm>
            <a:off x="993577" y="4783455"/>
            <a:ext cx="3240762"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Forecasting Impacts</a:t>
            </a:r>
            <a:endParaRPr lang="en-US" sz="2000" dirty="0"/>
          </a:p>
        </p:txBody>
      </p:sp>
      <p:sp>
        <p:nvSpPr>
          <p:cNvPr id="12" name="Text 9"/>
          <p:cNvSpPr/>
          <p:nvPr/>
        </p:nvSpPr>
        <p:spPr>
          <a:xfrm>
            <a:off x="993577" y="5240536"/>
            <a:ext cx="7156847" cy="353378"/>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Innovation impacts societal and economic equality.</a:t>
            </a:r>
            <a:endParaRPr lang="en-US" sz="1700" dirty="0"/>
          </a:p>
        </p:txBody>
      </p:sp>
      <p:sp>
        <p:nvSpPr>
          <p:cNvPr id="13" name="Text 10"/>
          <p:cNvSpPr/>
          <p:nvPr/>
        </p:nvSpPr>
        <p:spPr>
          <a:xfrm>
            <a:off x="772835" y="6063020"/>
            <a:ext cx="7598331" cy="1060133"/>
          </a:xfrm>
          <a:prstGeom prst="rect">
            <a:avLst/>
          </a:prstGeom>
          <a:noFill/>
          <a:ln/>
        </p:spPr>
        <p:txBody>
          <a:bodyPr wrap="squar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These technologies offer new ways to track and manage resources. They also allow for more precise targeting of interventions. However, ethical considerations and data privacy must be addressed to ensure responsible implementation.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2025-04-12T04:58:47Z</dcterms:created>
  <dcterms:modified xsi:type="dcterms:W3CDTF">2025-04-12T04:58:47Z</dcterms:modified>
</cp:coreProperties>
</file>